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</p:sldMasterIdLst>
  <p:notesMasterIdLst>
    <p:notesMasterId r:id="rId22"/>
  </p:notes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C89346-F2A5-4E74-9D9C-6A054E84FD64}">
          <p14:sldIdLst>
            <p14:sldId id="256"/>
            <p14:sldId id="257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C371-3900-4004-8070-EE251FD7AB7A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CEC8-41FA-40E5-9D78-25F589201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3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708850" y="498879"/>
            <a:ext cx="5760640" cy="194421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Методические рекомендации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5832648" cy="19442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МУЗЫКАЛЬНЫЙ РУКОВОДИТЕЛЬ МАДОУ «ДЕТСКИЙ </a:t>
            </a:r>
            <a:r>
              <a:rPr lang="ru-RU" sz="1800" smtClean="0">
                <a:solidFill>
                  <a:srgbClr val="FF0000"/>
                </a:solidFill>
                <a:latin typeface="Arial Black" pitchFamily="34" charset="0"/>
              </a:rPr>
              <a:t>САД </a:t>
            </a:r>
            <a:r>
              <a:rPr lang="ru-RU" sz="1800" smtClean="0">
                <a:solidFill>
                  <a:srgbClr val="FF0000"/>
                </a:solidFill>
                <a:latin typeface="Arial Black" pitchFamily="34" charset="0"/>
              </a:rPr>
              <a:t>№ 8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Г. ШЕБЕКИНО БЕЛГОРОДСКОЙ ОБЛАСТИ»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МАНУЙЛОВА ОЛЬГА АНАТОЛЬЕВНА</a:t>
            </a:r>
            <a:endParaRPr lang="ru-RU" sz="1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Работа с родителями\5984212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0" y="116632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 с родителями\с родителями\13722_P10901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Совместные праздники,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Users\User\Desktop\Работа с родителями\с родителями\IMG_3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" y="548680"/>
            <a:ext cx="45903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для презентации\DSC07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99991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 для презентации\DSC09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3" y="3243987"/>
            <a:ext cx="46440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Для души\73387410_not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49999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6632"/>
            <a:ext cx="47880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фото для презентации\DSC09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35597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836712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</a:rPr>
              <a:t>еатрализованные постановки,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User\Desktop\фото для презентации\P113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" y="3284984"/>
            <a:ext cx="430721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Работа с родителями\с родителями\IMG_3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764704"/>
            <a:ext cx="48245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43800" cy="50405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</a:t>
            </a:r>
            <a:r>
              <a:rPr lang="ru-RU" sz="3200" b="1" dirty="0" smtClean="0">
                <a:solidFill>
                  <a:srgbClr val="FFFF00"/>
                </a:solidFill>
              </a:rPr>
              <a:t>амятки, информационные газеты,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User\Desktop\Работа с родителями\ea43d239c134d5549dc9906d8be44fc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625">
            <a:off x="500964" y="1596733"/>
            <a:ext cx="3752357" cy="31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гитбригады\газет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694">
            <a:off x="4807446" y="1145916"/>
            <a:ext cx="3630339" cy="49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9480" cy="76470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</a:rPr>
              <a:t>ыставки, мастер-классы,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фото для презентации\P109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8245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презентации\Потрогай музыку\DSC05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44416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7897874" cy="620688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</a:rPr>
              <a:t>апки-передвижки, </a:t>
            </a:r>
            <a:r>
              <a:rPr lang="ru-RU" sz="2800" b="1" dirty="0">
                <a:solidFill>
                  <a:srgbClr val="FFFF00"/>
                </a:solidFill>
              </a:rPr>
              <a:t>м</a:t>
            </a:r>
            <a:r>
              <a:rPr lang="ru-RU" sz="2800" b="1" dirty="0" smtClean="0">
                <a:solidFill>
                  <a:srgbClr val="FFFF00"/>
                </a:solidFill>
              </a:rPr>
              <a:t>узыкальные уголки,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Для души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7389"/>
            <a:ext cx="3528393" cy="30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ля души\Scren_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864096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ля души\img_4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7389"/>
            <a:ext cx="43911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12160" y="1340768"/>
            <a:ext cx="2590800" cy="53285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много, </a:t>
            </a:r>
            <a:r>
              <a:rPr lang="ru-RU" sz="2400" dirty="0"/>
              <a:t>м</a:t>
            </a:r>
            <a:r>
              <a:rPr lang="ru-RU" sz="2400" dirty="0" smtClean="0"/>
              <a:t>ного других форм совместной работы музыкального руководителя и родителей.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79208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</a:t>
            </a:r>
            <a:r>
              <a:rPr lang="ru-RU" sz="3200" b="1" dirty="0" smtClean="0">
                <a:solidFill>
                  <a:srgbClr val="FFFF00"/>
                </a:solidFill>
              </a:rPr>
              <a:t>резентации</a:t>
            </a:r>
            <a:r>
              <a:rPr lang="ru-RU" sz="3200" dirty="0" smtClean="0">
                <a:solidFill>
                  <a:srgbClr val="FFFF00"/>
                </a:solidFill>
              </a:rPr>
              <a:t>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221" name="Picture 5" descr="D:\Для души\c4c00c7f8c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6244">
            <a:off x="4136376" y="4060046"/>
            <a:ext cx="4705475" cy="29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111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" y="1052736"/>
            <a:ext cx="56160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Для души\7bm9hw3hs6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845384" cy="4968552"/>
          </a:xfrm>
        </p:spPr>
        <p:txBody>
          <a:bodyPr/>
          <a:lstStyle/>
          <a:p>
            <a:r>
              <a:rPr lang="ru-RU" sz="3200" dirty="0" smtClean="0"/>
              <a:t>Сайты, используемые в создании презентации:</a:t>
            </a:r>
            <a:br>
              <a:rPr lang="ru-RU" sz="3200" dirty="0" smtClean="0"/>
            </a:br>
            <a:r>
              <a:rPr lang="ru-RU" sz="2400" dirty="0" smtClean="0"/>
              <a:t>1.</a:t>
            </a:r>
            <a:r>
              <a:rPr lang="en-US" sz="2400" dirty="0" smtClean="0"/>
              <a:t>http</a:t>
            </a:r>
            <a:r>
              <a:rPr lang="en-US" sz="2400" dirty="0"/>
              <a:t>://smayli.ru/detia.html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</a:t>
            </a:r>
            <a:r>
              <a:rPr lang="en-US" sz="2400" dirty="0" smtClean="0"/>
              <a:t>http</a:t>
            </a:r>
            <a:r>
              <a:rPr lang="en-US" sz="2400" dirty="0"/>
              <a:t>://www.musical-sad.ru/forum/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yandex.ru/images/search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>4.http://www.firo.ru/</a:t>
            </a:r>
            <a:br>
              <a:rPr lang="en-US" sz="2400" dirty="0"/>
            </a:br>
            <a:r>
              <a:rPr lang="en-US" sz="2400" dirty="0"/>
              <a:t>5.http://mo.mosreg.ru/</a:t>
            </a:r>
            <a:br>
              <a:rPr lang="en-US" sz="2400" dirty="0"/>
            </a:br>
            <a:r>
              <a:rPr lang="en-US" sz="2400" dirty="0"/>
              <a:t>6.http://www.asou-mo.ru/</a:t>
            </a:r>
            <a:br>
              <a:rPr lang="en-US" sz="2400" dirty="0"/>
            </a:br>
            <a:r>
              <a:rPr lang="en-US" sz="2400" dirty="0"/>
              <a:t>7. http://mgou.ru/</a:t>
            </a:r>
            <a:br>
              <a:rPr lang="en-US" sz="24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5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ля души\0012-01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43800" cy="35283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 СОВМЕСТНОЙ ДЕЯТЕЛЬНОСТИ  МУЗЫКАЛЬНОГО РУКОВОДИТЕЛЯ С РОДИТЕЛЯМИ ПО  СОЗДАНИЮ ПОЛОЖИТЕЛЬНОГО  ОБРАЗА СЕМЬИ</a:t>
            </a:r>
            <a:endParaRPr lang="ru-RU" sz="3200" dirty="0"/>
          </a:p>
        </p:txBody>
      </p:sp>
      <p:pic>
        <p:nvPicPr>
          <p:cNvPr id="2050" name="Picture 2" descr="D:\картинки музыка\7карт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3238" y="836613"/>
            <a:ext cx="8640762" cy="60213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формировать положительный образ семьи;</a:t>
            </a:r>
            <a:b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расширять кругозор  детей о семье, ее ценностях</a:t>
            </a: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повышать </a:t>
            </a: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педагогическую компетентность родителей</a:t>
            </a: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выявлять </a:t>
            </a: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и транслировать положительный опыт семейного воспитания</a:t>
            </a: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содействовать </a:t>
            </a: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сплочению родительского коллектива с целью предупреждения межличностных </a:t>
            </a: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конфликтных </a:t>
            </a: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ситуаций; </a:t>
            </a:r>
            <a:endParaRPr lang="ru-RU" sz="28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  <a:ea typeface="+mj-ea"/>
                <a:cs typeface="+mj-cs"/>
              </a:rPr>
              <a:t>способствовать </a:t>
            </a: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>установлению доверительных отношений между детьми, родителями и ДОУ</a:t>
            </a:r>
            <a:b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2800" dirty="0">
                <a:solidFill>
                  <a:prstClr val="white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07085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Поставленные задачи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2780928"/>
            <a:ext cx="7543800" cy="3744416"/>
          </a:xfrm>
        </p:spPr>
        <p:txBody>
          <a:bodyPr/>
          <a:lstStyle/>
          <a:p>
            <a:r>
              <a:rPr lang="ru-RU" sz="1400" dirty="0" smtClean="0"/>
              <a:t>•</a:t>
            </a:r>
            <a:r>
              <a:rPr lang="ru-RU" sz="1600" dirty="0"/>
              <a:t>	</a:t>
            </a:r>
            <a:r>
              <a:rPr lang="ru-RU" sz="2400" dirty="0"/>
              <a:t>осознание важности участия родителей в жизни ребенка и детского сада;</a:t>
            </a:r>
            <a:br>
              <a:rPr lang="ru-RU" sz="2400" dirty="0"/>
            </a:br>
            <a:r>
              <a:rPr lang="ru-RU" sz="2400" dirty="0"/>
              <a:t>•	активное взаимодействие родителей и сотрудников дошкольного учреждения;</a:t>
            </a:r>
            <a:br>
              <a:rPr lang="ru-RU" sz="2400" dirty="0"/>
            </a:br>
            <a:r>
              <a:rPr lang="ru-RU" sz="2400" dirty="0"/>
              <a:t>•	повышение уровня педагогической грамотности;</a:t>
            </a:r>
            <a:br>
              <a:rPr lang="ru-RU" sz="2400" dirty="0"/>
            </a:br>
            <a:r>
              <a:rPr lang="ru-RU" sz="2400" dirty="0"/>
              <a:t>•	проявлять  интерес и внимание к внутреннему миру ребенка, осознанное отношение к характеру внутрисемейных отношений, стремление их </a:t>
            </a:r>
            <a:r>
              <a:rPr lang="ru-RU" sz="2400" dirty="0" err="1"/>
              <a:t>гуманизировать</a:t>
            </a:r>
            <a:endParaRPr lang="ru-RU" sz="2400" dirty="0"/>
          </a:p>
        </p:txBody>
      </p:sp>
      <p:pic>
        <p:nvPicPr>
          <p:cNvPr id="2050" name="Picture 2" descr="D:\картинки дети\49612_html_4863322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3113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743325" y="260350"/>
            <a:ext cx="5400675" cy="19446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Ожидаемые результаты:</a:t>
            </a:r>
          </a:p>
          <a:p>
            <a:endParaRPr lang="ru-RU" sz="2400" dirty="0" smtClean="0"/>
          </a:p>
          <a:p>
            <a:pPr marL="18288" indent="0" algn="ctr"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РОДИТЕЛИ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436096" y="332656"/>
            <a:ext cx="2590800" cy="180022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ДЕТИ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картинки дети\9b5e21865d35a72b396e2769ea459077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403225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708920"/>
            <a:ext cx="7543800" cy="4312890"/>
          </a:xfrm>
        </p:spPr>
        <p:txBody>
          <a:bodyPr/>
          <a:lstStyle/>
          <a:p>
            <a:r>
              <a:rPr lang="ru-RU" sz="2400" dirty="0"/>
              <a:t>•	осознание детьми роли семьи, системы родственных отношений;</a:t>
            </a:r>
            <a:br>
              <a:rPr lang="ru-RU" sz="2400" dirty="0"/>
            </a:br>
            <a:r>
              <a:rPr lang="ru-RU" sz="2400" dirty="0"/>
              <a:t>•	определение своего места в качестве члена семьи;</a:t>
            </a:r>
            <a:br>
              <a:rPr lang="ru-RU" sz="2400" dirty="0"/>
            </a:br>
            <a:r>
              <a:rPr lang="ru-RU" sz="2400" dirty="0"/>
              <a:t>•	закрепить представления детей о семье, родственных отношениях, об </a:t>
            </a:r>
            <a:r>
              <a:rPr lang="ru-RU" sz="2400" dirty="0" smtClean="0"/>
              <a:t>обязанностях  </a:t>
            </a:r>
            <a:r>
              <a:rPr lang="ru-RU" sz="2400" dirty="0"/>
              <a:t>членов семьи;</a:t>
            </a:r>
            <a:br>
              <a:rPr lang="ru-RU" sz="2400" dirty="0"/>
            </a:br>
            <a:r>
              <a:rPr lang="ru-RU" sz="2400" dirty="0"/>
              <a:t>•	воспитывать у детей доброе, внимательное, уважительное отношение к старшим, стремление помогать им.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80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148064" y="332656"/>
            <a:ext cx="2808287" cy="223837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ПЕДАГОГИ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4100" name="Picture 4" descr="D:\Для души\i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6004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6" y="2780928"/>
            <a:ext cx="7543800" cy="4097141"/>
          </a:xfrm>
        </p:spPr>
        <p:txBody>
          <a:bodyPr/>
          <a:lstStyle/>
          <a:p>
            <a:r>
              <a:rPr lang="ru-RU" sz="2400" dirty="0"/>
              <a:t>•	проявление творческой индивидуальности педагогов в различных видах деятельности с детьми и родителями;</a:t>
            </a:r>
            <a:br>
              <a:rPr lang="ru-RU" sz="2400" dirty="0"/>
            </a:br>
            <a:r>
              <a:rPr lang="ru-RU" sz="2400" dirty="0"/>
              <a:t>•	согласовать формы взаимодействия детского сада  и семьи  в виде сотрудничества, взаимного дополнения, параллельного действия, содействия, коррекции;</a:t>
            </a:r>
            <a:br>
              <a:rPr lang="ru-RU" sz="2400" dirty="0"/>
            </a:br>
            <a:r>
              <a:rPr lang="ru-RU" sz="2400" dirty="0"/>
              <a:t>•	обеспеченность общего увеличения психолого-педагогической компетентности педагогов, сотрудников дошкольного учреждения.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526732" y="2204508"/>
            <a:ext cx="978408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26732" y="3277821"/>
            <a:ext cx="978408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26732" y="4384528"/>
            <a:ext cx="978408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6732" y="5410757"/>
            <a:ext cx="978408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87841" y="116632"/>
            <a:ext cx="7482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Направления по вовлечению родителей  в совместную деятельность с ДОУ</a:t>
            </a:r>
          </a:p>
          <a:p>
            <a:endParaRPr lang="ru-RU" sz="3600" dirty="0" smtClean="0"/>
          </a:p>
          <a:p>
            <a:r>
              <a:rPr lang="ru-RU" sz="3600" dirty="0" smtClean="0"/>
              <a:t>-информационно-аналитическое</a:t>
            </a:r>
          </a:p>
          <a:p>
            <a:endParaRPr lang="ru-RU" sz="3600" dirty="0" smtClean="0"/>
          </a:p>
          <a:p>
            <a:r>
              <a:rPr lang="ru-RU" sz="3600" dirty="0" smtClean="0"/>
              <a:t>-информационно познавательное</a:t>
            </a:r>
          </a:p>
          <a:p>
            <a:endParaRPr lang="ru-RU" sz="3600" dirty="0" smtClean="0"/>
          </a:p>
          <a:p>
            <a:r>
              <a:rPr lang="ru-RU" sz="3600" dirty="0" smtClean="0"/>
              <a:t>-наглядно-информационное</a:t>
            </a:r>
          </a:p>
          <a:p>
            <a:endParaRPr lang="ru-RU" sz="3600" dirty="0" smtClean="0"/>
          </a:p>
          <a:p>
            <a:r>
              <a:rPr lang="ru-RU" sz="3600" dirty="0" smtClean="0"/>
              <a:t>-музыкально-досуговое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5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3406699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567738" cy="6192838"/>
          </a:xfrm>
        </p:spPr>
        <p:txBody>
          <a:bodyPr>
            <a:noAutofit/>
          </a:bodyPr>
          <a:lstStyle/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Консультирование родителей по вопросам организации музыкального воспитания детей в </a:t>
            </a:r>
            <a:r>
              <a:rPr lang="ru-RU" sz="1600" b="1" dirty="0" smtClean="0">
                <a:effectLst/>
                <a:latin typeface="Candara"/>
              </a:rPr>
              <a:t>семье, круглые столы, педагогические гостиные, вечера вопросов и ответов. </a:t>
            </a:r>
            <a:endParaRPr lang="ru-RU" sz="1600" b="1" dirty="0">
              <a:effectLst/>
              <a:latin typeface="Candara"/>
            </a:endParaRP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Выступления музыкального руководителя на родительских собраниях </a:t>
            </a:r>
            <a:r>
              <a:rPr lang="ru-RU" sz="1600" b="1" dirty="0" smtClean="0">
                <a:effectLst/>
                <a:latin typeface="Candara"/>
              </a:rPr>
              <a:t>, мастер-классы, видео-презентации;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effectLst/>
                <a:latin typeface="Candara"/>
              </a:rPr>
              <a:t>Использование сайта ДОУ для  размещения  информационных материалов и обсуждения острых вопросов.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effectLst/>
                <a:latin typeface="Candara"/>
              </a:rPr>
              <a:t>Папки передвижки, музыкальные уголки в группах, стенды специалиста, информационно-методические газеты или журналы.</a:t>
            </a:r>
            <a:endParaRPr lang="ru-RU" sz="1600" b="1" dirty="0">
              <a:effectLst/>
              <a:latin typeface="Candara"/>
            </a:endParaRP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Открытые мероприятия для родителей по непосредственно-образовательной деятельности с детьми (с последующем обсуждением); </a:t>
            </a:r>
            <a:endParaRPr lang="ru-RU" sz="1600" b="1" dirty="0" smtClean="0">
              <a:effectLst/>
              <a:latin typeface="Candara"/>
            </a:endParaRP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effectLst/>
                <a:latin typeface="Candara"/>
              </a:rPr>
              <a:t>Совместные проекты, направленные на  улучшение отношений педагогов, детей и родителей, развитие ответственности, инициативности.</a:t>
            </a:r>
            <a:endParaRPr lang="ru-RU" sz="1600" b="1" dirty="0">
              <a:effectLst/>
              <a:latin typeface="Candara"/>
            </a:endParaRP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Конференции по вопросам взаимосвязи семьи и детского сада для решения задачи музыкального образования детей.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Анкетирование, опросы родителей с целью выявления условий музыкального развития ребёнка в семье.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Занятия-практикумы для родителей с целью их знакомства с детским музыкальным репертуаром;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Индивидуальные беседы с </a:t>
            </a:r>
            <a:r>
              <a:rPr lang="ru-RU" sz="1600" b="1" dirty="0" smtClean="0">
                <a:effectLst/>
                <a:latin typeface="Candara"/>
              </a:rPr>
              <a:t>родителями и устные журналы</a:t>
            </a:r>
            <a:endParaRPr lang="ru-RU" sz="1600" b="1" dirty="0">
              <a:effectLst/>
              <a:latin typeface="Candara"/>
            </a:endParaRP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Обучение совместному </a:t>
            </a:r>
            <a:r>
              <a:rPr lang="ru-RU" sz="1600" b="1" dirty="0" err="1">
                <a:effectLst/>
                <a:latin typeface="Candara"/>
              </a:rPr>
              <a:t>музицированию</a:t>
            </a:r>
            <a:r>
              <a:rPr lang="ru-RU" sz="1600" b="1" dirty="0">
                <a:effectLst/>
                <a:latin typeface="Candara"/>
              </a:rPr>
              <a:t> родителей с детьми.</a:t>
            </a:r>
          </a:p>
          <a:p>
            <a:pPr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effectLst/>
                <a:latin typeface="Candara"/>
              </a:rPr>
              <a:t>Привлечение родителей к выступлениям на детских праздниках</a:t>
            </a:r>
            <a:r>
              <a:rPr lang="ru-RU" sz="1400" b="1" dirty="0">
                <a:solidFill>
                  <a:srgbClr val="073E87"/>
                </a:solidFill>
                <a:effectLst/>
                <a:latin typeface="Candara"/>
              </a:rPr>
              <a:t>. </a:t>
            </a:r>
          </a:p>
          <a:p>
            <a:endParaRPr lang="ru-RU" sz="18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6553200" y="685800"/>
            <a:ext cx="2590800" cy="34290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964612" cy="647700"/>
          </a:xfrm>
        </p:spPr>
        <p:txBody>
          <a:bodyPr/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FFFF00"/>
                </a:solidFill>
              </a:rPr>
              <a:t>Формы взаимодействия музыкального руководителя с семьёй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7386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644900"/>
            <a:ext cx="39306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8640763" cy="5616575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/>
              <a:t>Воспитательные функции семьи и ДОУ различны, но для всестороннего развития личности ребёнка необходимо их взаимодействие.</a:t>
            </a:r>
          </a:p>
          <a:p>
            <a:pPr marL="18288" indent="0">
              <a:buNone/>
            </a:pPr>
            <a:r>
              <a:rPr lang="ru-RU" sz="2800" dirty="0"/>
              <a:t>Важным условием преемственности является установление доверительного делового контакта </a:t>
            </a:r>
            <a:r>
              <a:rPr lang="ru-RU" sz="2800" dirty="0" smtClean="0"/>
              <a:t>между родителями и педагогами дошкольного учреждения.</a:t>
            </a:r>
            <a:endParaRPr lang="ru-RU" sz="2800" dirty="0"/>
          </a:p>
          <a:p>
            <a:pPr marL="18288" indent="0">
              <a:buNone/>
            </a:pPr>
            <a:r>
              <a:rPr lang="ru-RU" sz="2800" dirty="0"/>
              <a:t>Использование разнообразных форм </a:t>
            </a:r>
            <a:r>
              <a:rPr lang="ru-RU" sz="2800" dirty="0" smtClean="0"/>
              <a:t>работы помогает</a:t>
            </a:r>
            <a:r>
              <a:rPr lang="ru-RU" sz="2800" dirty="0"/>
              <a:t> родителям  из «зрителей» и «</a:t>
            </a:r>
            <a:r>
              <a:rPr lang="ru-RU" sz="2800" dirty="0" smtClean="0"/>
              <a:t>наблюдателей</a:t>
            </a:r>
            <a:r>
              <a:rPr lang="ru-RU" sz="2800" dirty="0"/>
              <a:t>»  становятся  активными  участниками  об-</a:t>
            </a:r>
            <a:r>
              <a:rPr lang="ru-RU" sz="2800" dirty="0" err="1"/>
              <a:t>разовательного</a:t>
            </a:r>
            <a:r>
              <a:rPr lang="ru-RU" sz="2800" dirty="0"/>
              <a:t> и воспитательного процесса их детей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7543800" cy="865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Заключение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1200</TotalTime>
  <Words>297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Базовая</vt:lpstr>
      <vt:lpstr>Волна</vt:lpstr>
      <vt:lpstr>Методические рекомендации</vt:lpstr>
      <vt:lpstr>ОРГАНИЗАЦИЯ  СОВМЕСТНОЙ ДЕЯТЕЛЬНОСТИ  МУЗЫКАЛЬНОГО РУКОВОДИТЕЛЯ С РОДИТЕЛЯМИ ПО  СОЗДАНИЮ ПОЛОЖИТЕЛЬНОГО  ОБРАЗА СЕМЬИ</vt:lpstr>
      <vt:lpstr>Поставленные задачи</vt:lpstr>
      <vt:lpstr>• осознание важности участия родителей в жизни ребенка и детского сада; • активное взаимодействие родителей и сотрудников дошкольного учреждения; • повышение уровня педагогической грамотности; • проявлять  интерес и внимание к внутреннему миру ребенка, осознанное отношение к характеру внутрисемейных отношений, стремление их гуманизировать</vt:lpstr>
      <vt:lpstr>• осознание детьми роли семьи, системы родственных отношений; • определение своего места в качестве члена семьи; • закрепить представления детей о семье, родственных отношениях, об обязанностях  членов семьи; • воспитывать у детей доброе, внимательное, уважительное отношение к старшим, стремление помогать им. </vt:lpstr>
      <vt:lpstr>• проявление творческой индивидуальности педагогов в различных видах деятельности с детьми и родителями; • согласовать формы взаимодействия детского сада  и семьи  в виде сотрудничества, взаимного дополнения, параллельного действия, содействия, коррекции; • обеспеченность общего увеличения психолого-педагогической компетентности педагогов, сотрудников дошкольного учреждения. </vt:lpstr>
      <vt:lpstr> </vt:lpstr>
      <vt:lpstr> Формы взаимодействия музыкального руководителя с семьёй ребёнка</vt:lpstr>
      <vt:lpstr>Заключение</vt:lpstr>
      <vt:lpstr>Совместные праздники,</vt:lpstr>
      <vt:lpstr>Презентация PowerPoint</vt:lpstr>
      <vt:lpstr>Презентация PowerPoint</vt:lpstr>
      <vt:lpstr>театрализованные постановки,</vt:lpstr>
      <vt:lpstr>памятки, информационные газеты,</vt:lpstr>
      <vt:lpstr>выставки, мастер-классы,</vt:lpstr>
      <vt:lpstr>папки-передвижки, музыкальные уголки,</vt:lpstr>
      <vt:lpstr>презентации…</vt:lpstr>
      <vt:lpstr>Сайты, используемые в создании презентации: 1.http://smayli.ru/detia.html 2.http://www.musical-sad.ru/forum/ 3.http://yandex.ru/images/search 4.http://www.firo.ru/ 5.http://mo.mosreg.ru/ 6.http://www.asou-mo.ru/ 7. http://mgou.ru/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2014-09-30T18:19:16Z</dcterms:created>
  <dcterms:modified xsi:type="dcterms:W3CDTF">2015-12-12T22:47:53Z</dcterms:modified>
</cp:coreProperties>
</file>